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60" r:id="rId5"/>
    <p:sldId id="258" r:id="rId6"/>
    <p:sldId id="259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Maciej Wnuk" initials="MW" lastIdx="8" clrIdx="1">
    <p:extLst/>
  </p:cmAuthor>
  <p:cmAuthor id="3" name="Tadek Zawistowski" initials="TZ" lastIdx="4" clrIdx="2"/>
  <p:cmAuthor id="4" name="Elredor w" initials="Ew" lastIdx="8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8054"/>
    <a:srgbClr val="4F81BD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8" autoAdjust="0"/>
    <p:restoredTop sz="78580" autoAdjust="0"/>
  </p:normalViewPr>
  <p:slideViewPr>
    <p:cSldViewPr>
      <p:cViewPr varScale="1">
        <p:scale>
          <a:sx n="107" d="100"/>
          <a:sy n="107" d="100"/>
        </p:scale>
        <p:origin x="102" y="204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12.07.2023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Przeciągnij obraz na symbol zastępczy lub kliknij ikonę, aby go dodać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9A31-C954-4C7F-A12E-B73C63B1E4AC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C3E8-49B5-414F-92C2-70CD7399038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5782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9A31-C954-4C7F-A12E-B73C63B1E4AC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C3E8-49B5-414F-92C2-70CD7399038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7594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9A31-C954-4C7F-A12E-B73C63B1E4AC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C3E8-49B5-414F-92C2-70CD7399038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3755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9A31-C954-4C7F-A12E-B73C63B1E4AC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C3E8-49B5-414F-92C2-70CD7399038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6764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9A31-C954-4C7F-A12E-B73C63B1E4AC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C3E8-49B5-414F-92C2-70CD7399038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579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9A31-C954-4C7F-A12E-B73C63B1E4AC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C3E8-49B5-414F-92C2-70CD7399038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5005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9A31-C954-4C7F-A12E-B73C63B1E4AC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C3E8-49B5-414F-92C2-70CD7399038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94589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9A31-C954-4C7F-A12E-B73C63B1E4AC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C3E8-49B5-414F-92C2-70CD7399038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5668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9A31-C954-4C7F-A12E-B73C63B1E4AC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C3E8-49B5-414F-92C2-70CD7399038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3867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9A31-C954-4C7F-A12E-B73C63B1E4AC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C3E8-49B5-414F-92C2-70CD7399038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0906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9A31-C954-4C7F-A12E-B73C63B1E4AC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C3E8-49B5-414F-92C2-70CD7399038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6389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1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2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10" name="Obraz 9" descr="Orzeł biały w koronie, po prawej od niego napis &quot;szef służby cywilnej&quot;, poniżej napisu biało-czerwony pasek" title="Logo szefa służby cywilnej 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C9A31-C954-4C7F-A12E-B73C63B1E4AC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CC3E8-49B5-414F-92C2-70CD7399038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0805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Lojalność, neutralność polityczna </a:t>
            </a:r>
            <a:br>
              <a:rPr lang="pl-PL" dirty="0"/>
            </a:br>
            <a:r>
              <a:rPr lang="pl-PL" dirty="0"/>
              <a:t>i wizerunek służby publicznej </a:t>
            </a:r>
          </a:p>
        </p:txBody>
      </p:sp>
    </p:spTree>
    <p:extLst>
      <p:ext uri="{BB962C8B-B14F-4D97-AF65-F5344CB8AC3E}">
        <p14:creationId xmlns:p14="http://schemas.microsoft.com/office/powerpoint/2010/main" val="306082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Lojalność </a:t>
            </a:r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1340768"/>
            <a:ext cx="3672408" cy="496795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>Kodeks pracy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000" dirty="0"/>
              <a:t>Pracownik jest </a:t>
            </a:r>
            <a:r>
              <a:rPr lang="pl-PL" sz="2000" dirty="0" smtClean="0"/>
              <a:t>zobowiązany</a:t>
            </a:r>
            <a:r>
              <a:rPr lang="pl-PL" sz="2000" dirty="0"/>
              <a:t>:</a:t>
            </a:r>
          </a:p>
          <a:p>
            <a:pPr marL="0" indent="0">
              <a:buNone/>
            </a:pPr>
            <a:endParaRPr lang="pl-PL" sz="2400" dirty="0">
              <a:ea typeface="+mj-ea"/>
              <a:cs typeface="+mj-cs"/>
            </a:endParaRPr>
          </a:p>
          <a:p>
            <a:pPr marL="12700" indent="-12700">
              <a:buNone/>
            </a:pPr>
            <a:r>
              <a:rPr lang="pl-PL" sz="2000" dirty="0"/>
              <a:t>dbać o dobro zakładu pracy, chronić jego mienie oraz zachować w tajemnicy informacje, których ujawnienie mogłoby narazić pracodawcę na </a:t>
            </a:r>
            <a:r>
              <a:rPr lang="pl-PL" sz="2000" dirty="0" smtClean="0"/>
              <a:t>szkodę</a:t>
            </a:r>
            <a:r>
              <a:rPr lang="pl-PL" sz="2000" dirty="0"/>
              <a:t/>
            </a:r>
            <a:br>
              <a:rPr lang="pl-PL" sz="2000" dirty="0"/>
            </a:br>
            <a:endParaRPr lang="pl-PL" dirty="0"/>
          </a:p>
          <a:p>
            <a:pPr lvl="1"/>
            <a:endParaRPr lang="pl-PL" dirty="0"/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4211960" y="1336982"/>
            <a:ext cx="4608512" cy="511635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600" dirty="0" smtClean="0">
                <a:solidFill>
                  <a:schemeClr val="tx2"/>
                </a:solidFill>
                <a:ea typeface="+mj-ea"/>
                <a:cs typeface="+mj-cs"/>
              </a:rPr>
              <a:t>Zasady etyki korpusu służby cywilnej</a:t>
            </a: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/>
            </a:r>
            <a:b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</a:br>
            <a:endParaRPr lang="pl-PL" sz="2600" dirty="0">
              <a:solidFill>
                <a:schemeClr val="tx2"/>
              </a:solidFill>
              <a:ea typeface="+mj-ea"/>
              <a:cs typeface="+mj-cs"/>
            </a:endParaRPr>
          </a:p>
          <a:p>
            <a:pPr marL="190500" indent="-190500">
              <a:buNone/>
            </a:pPr>
            <a:r>
              <a:rPr lang="pl-PL" sz="2200" dirty="0">
                <a:solidFill>
                  <a:schemeClr val="tx2"/>
                </a:solidFill>
                <a:ea typeface="+mj-ea"/>
                <a:cs typeface="+mj-cs"/>
              </a:rPr>
              <a:t>Zasada lojalności </a:t>
            </a:r>
            <a:r>
              <a:rPr lang="pl-PL" sz="2200" dirty="0" smtClean="0">
                <a:solidFill>
                  <a:schemeClr val="tx2"/>
                </a:solidFill>
                <a:ea typeface="+mj-ea"/>
                <a:cs typeface="+mj-cs"/>
              </a:rPr>
              <a:t>oznacza</a:t>
            </a:r>
            <a:endParaRPr lang="pl-PL" sz="2200" dirty="0">
              <a:solidFill>
                <a:schemeClr val="tx2"/>
              </a:solidFill>
              <a:ea typeface="+mj-ea"/>
              <a:cs typeface="+mj-cs"/>
            </a:endParaRPr>
          </a:p>
          <a:p>
            <a:pPr marL="190500" indent="-190500">
              <a:buNone/>
            </a:pPr>
            <a:endParaRPr lang="pl-PL" sz="900" dirty="0">
              <a:solidFill>
                <a:schemeClr val="tx2"/>
              </a:solidFill>
              <a:ea typeface="+mj-ea"/>
              <a:cs typeface="+mj-cs"/>
            </a:endParaRPr>
          </a:p>
          <a:p>
            <a:pPr marL="190500" indent="-190500">
              <a:buNone/>
            </a:pPr>
            <a:r>
              <a:rPr lang="pl-PL" sz="1700" dirty="0"/>
              <a:t>1) </a:t>
            </a:r>
            <a:r>
              <a:rPr lang="pl-PL" sz="1700" dirty="0" smtClean="0"/>
              <a:t>lojalność </a:t>
            </a:r>
            <a:r>
              <a:rPr lang="pl-PL" sz="1700" dirty="0"/>
              <a:t>wobec RP;</a:t>
            </a:r>
          </a:p>
          <a:p>
            <a:pPr marL="190500" indent="-190500">
              <a:buNone/>
            </a:pPr>
            <a:r>
              <a:rPr lang="pl-PL" sz="1700" dirty="0"/>
              <a:t>2) </a:t>
            </a:r>
            <a:r>
              <a:rPr lang="pl-PL" sz="1700" dirty="0" smtClean="0"/>
              <a:t>lojalność i rzetelność w realizowaniu </a:t>
            </a:r>
            <a:r>
              <a:rPr lang="pl-PL" sz="1700" dirty="0"/>
              <a:t>programu Rządu RP, bez względu na własne przekonania i poglądy polityczne;</a:t>
            </a:r>
          </a:p>
          <a:p>
            <a:pPr marL="190500" indent="-190500">
              <a:buNone/>
            </a:pPr>
            <a:r>
              <a:rPr lang="pl-PL" sz="1700" dirty="0"/>
              <a:t>3) </a:t>
            </a:r>
            <a:r>
              <a:rPr lang="pl-PL" sz="1700" dirty="0" smtClean="0"/>
              <a:t>lojalność </a:t>
            </a:r>
            <a:r>
              <a:rPr lang="pl-PL" sz="1700" dirty="0"/>
              <a:t>wobec urzędu oraz przełożonych, kolegów i podwładnych, </a:t>
            </a:r>
            <a:r>
              <a:rPr lang="pl-PL" sz="1700" dirty="0" smtClean="0"/>
              <a:t>gotowość do </a:t>
            </a:r>
            <a:r>
              <a:rPr lang="pl-PL" sz="1700" dirty="0"/>
              <a:t>wykonywania służbowych poleceń, dbając, aby nie zostało naruszone prawo lub popełniona pomyłka;</a:t>
            </a:r>
          </a:p>
          <a:p>
            <a:pPr marL="190500" indent="-190500">
              <a:buNone/>
            </a:pPr>
            <a:r>
              <a:rPr lang="pl-PL" sz="1700" dirty="0"/>
              <a:t>4) udzielanie przełożonym obiektywnych, zgodnych z najlepszą wolą i wiedzą porad i opinii podczas przygotowywania propozycji działań administracji rządowej;</a:t>
            </a:r>
          </a:p>
          <a:p>
            <a:pPr marL="190500" indent="-190500">
              <a:buNone/>
            </a:pPr>
            <a:r>
              <a:rPr lang="pl-PL" sz="1700" dirty="0"/>
              <a:t>5) wykazywanie powściągliwości w publicznym wypowiadaniu poglądów na temat pracy swego urzędu oraz innych urzędów, zwłaszcza jeżeli poglądy takie podważałyby zaufanie obywateli do tych instytucji.</a:t>
            </a:r>
          </a:p>
        </p:txBody>
      </p:sp>
    </p:spTree>
    <p:extLst>
      <p:ext uri="{BB962C8B-B14F-4D97-AF65-F5344CB8AC3E}">
        <p14:creationId xmlns:p14="http://schemas.microsoft.com/office/powerpoint/2010/main" val="1097024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Granice lojalności </a:t>
            </a:r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395536" y="1336982"/>
            <a:ext cx="8424936" cy="51163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600" dirty="0" smtClean="0">
                <a:solidFill>
                  <a:schemeClr val="tx2"/>
                </a:solidFill>
                <a:ea typeface="+mj-ea"/>
                <a:cs typeface="+mj-cs"/>
              </a:rPr>
              <a:t>Lojalność nie oznacza bezrefleksyjnego wykonywania poleceń</a:t>
            </a:r>
          </a:p>
          <a:p>
            <a:pPr marL="0" indent="0" algn="ctr">
              <a:buNone/>
            </a:pPr>
            <a:r>
              <a:rPr lang="pl-PL" sz="2600" dirty="0" smtClean="0">
                <a:solidFill>
                  <a:schemeClr val="tx2"/>
                </a:solidFill>
                <a:ea typeface="+mj-ea"/>
                <a:cs typeface="+mj-cs"/>
              </a:rPr>
              <a:t/>
            </a:r>
            <a:br>
              <a:rPr lang="pl-PL" sz="2600" dirty="0" smtClean="0">
                <a:solidFill>
                  <a:schemeClr val="tx2"/>
                </a:solidFill>
                <a:ea typeface="+mj-ea"/>
                <a:cs typeface="+mj-cs"/>
              </a:rPr>
            </a:br>
            <a:r>
              <a:rPr lang="pl-PL" sz="2600" dirty="0" smtClean="0">
                <a:ea typeface="+mj-ea"/>
                <a:cs typeface="+mj-cs"/>
              </a:rPr>
              <a:t>Poinformowanie na piśmie przełożonego, </a:t>
            </a:r>
            <a:r>
              <a:rPr lang="pl-PL" sz="2400" dirty="0" smtClean="0"/>
              <a:t>gdy </a:t>
            </a:r>
            <a:r>
              <a:rPr lang="pl-PL" sz="2400" dirty="0"/>
              <a:t>polecenie </a:t>
            </a:r>
            <a:r>
              <a:rPr lang="pl-PL" sz="2400" dirty="0" smtClean="0"/>
              <a:t>jest: </a:t>
            </a:r>
          </a:p>
          <a:p>
            <a:pPr marL="0" indent="0" algn="ctr">
              <a:buNone/>
            </a:pPr>
            <a:r>
              <a:rPr lang="pl-PL" sz="2400" dirty="0" smtClean="0"/>
              <a:t>- niezgodne </a:t>
            </a:r>
            <a:r>
              <a:rPr lang="pl-PL" sz="2400" dirty="0"/>
              <a:t>z </a:t>
            </a:r>
            <a:r>
              <a:rPr lang="pl-PL" sz="2400" dirty="0" smtClean="0"/>
              <a:t>prawem, </a:t>
            </a:r>
          </a:p>
          <a:p>
            <a:pPr marL="0" indent="0" algn="ctr">
              <a:buNone/>
            </a:pPr>
            <a:r>
              <a:rPr lang="pl-PL" sz="2400" dirty="0" smtClean="0"/>
              <a:t>- zawiera </a:t>
            </a:r>
            <a:r>
              <a:rPr lang="pl-PL" sz="2400"/>
              <a:t>znamiona </a:t>
            </a:r>
            <a:r>
              <a:rPr lang="pl-PL" sz="2400" smtClean="0"/>
              <a:t>pomyłki.</a:t>
            </a:r>
            <a:endParaRPr lang="pl-PL" sz="2400" dirty="0" smtClean="0"/>
          </a:p>
          <a:p>
            <a:pPr marL="0" indent="0" algn="ctr">
              <a:buNone/>
            </a:pPr>
            <a:endParaRPr lang="pl-PL" sz="2400" dirty="0" smtClean="0"/>
          </a:p>
          <a:p>
            <a:pPr marL="0" indent="0" algn="ctr">
              <a:buNone/>
            </a:pPr>
            <a:r>
              <a:rPr lang="pl-PL" sz="2300" dirty="0" smtClean="0"/>
              <a:t>Obowiązek wykonania polecenia w przypadku pisemnego polecenia. </a:t>
            </a:r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r>
              <a:rPr lang="pl-PL" sz="2400" dirty="0" smtClean="0"/>
              <a:t>Nie wykonywanie polecenia, które prowadziłoby </a:t>
            </a:r>
            <a:r>
              <a:rPr lang="pl-PL" sz="2400" dirty="0"/>
              <a:t>to do popełnienia przestępstwa lub </a:t>
            </a:r>
            <a:r>
              <a:rPr lang="pl-PL" sz="2400" dirty="0" smtClean="0"/>
              <a:t>wykroczenia </a:t>
            </a:r>
            <a:br>
              <a:rPr lang="pl-PL" sz="2400" dirty="0" smtClean="0"/>
            </a:br>
            <a:r>
              <a:rPr lang="pl-PL" sz="2400" dirty="0" smtClean="0"/>
              <a:t>i poinformowanie dyrektora </a:t>
            </a:r>
            <a:r>
              <a:rPr lang="pl-PL" sz="2400" dirty="0"/>
              <a:t>generalnego urzędu.</a:t>
            </a:r>
          </a:p>
          <a:p>
            <a:pPr marL="0" indent="0" algn="ctr">
              <a:buNone/>
            </a:pPr>
            <a:endParaRPr lang="pl-PL" sz="2600" dirty="0">
              <a:solidFill>
                <a:schemeClr val="tx2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39409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Neutralność polityczna  </a:t>
            </a:r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1340768"/>
            <a:ext cx="3672408" cy="496795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>Ustawa o służbie cywilnej</a:t>
            </a:r>
          </a:p>
          <a:p>
            <a:pPr marL="0" indent="0">
              <a:buNone/>
            </a:pPr>
            <a:endParaRPr lang="pl-PL" sz="26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pl-PL" sz="1900" dirty="0">
                <a:solidFill>
                  <a:schemeClr val="tx2"/>
                </a:solidFill>
                <a:ea typeface="+mj-ea"/>
                <a:cs typeface="+mj-cs"/>
              </a:rPr>
              <a:t>Zakaz publicznego manifestowania poglądów politycznych</a:t>
            </a:r>
          </a:p>
          <a:p>
            <a:pPr marL="0" indent="0">
              <a:buNone/>
            </a:pPr>
            <a:endParaRPr lang="pl-PL" sz="2000" b="1" dirty="0"/>
          </a:p>
          <a:p>
            <a:pPr marL="0" indent="0">
              <a:buNone/>
            </a:pPr>
            <a:r>
              <a:rPr lang="pl-PL" sz="1800" b="1" dirty="0"/>
              <a:t>Członkowi korpusu służby cywilnej nie wolno publicznie manifestować poglądów politycznych. </a:t>
            </a:r>
            <a:endParaRPr lang="pl-PL" sz="1800" dirty="0"/>
          </a:p>
          <a:p>
            <a:pPr marL="0" indent="0">
              <a:buNone/>
            </a:pPr>
            <a:endParaRPr lang="pl-PL" sz="1800" dirty="0"/>
          </a:p>
          <a:p>
            <a:pPr marL="0" indent="0">
              <a:buNone/>
            </a:pPr>
            <a:r>
              <a:rPr lang="pl-PL" sz="1800" dirty="0"/>
              <a:t>Członkowi korpusu służby cywilnej nie wolno uczestniczyć w strajku lub akcji protestacyjnej zakłócającej normalne funkcjonowanie urzędu.</a:t>
            </a:r>
          </a:p>
          <a:p>
            <a:pPr lvl="1"/>
            <a:endParaRPr lang="pl-PL" dirty="0"/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4211960" y="1336982"/>
            <a:ext cx="4608512" cy="5116354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600" dirty="0">
                <a:solidFill>
                  <a:schemeClr val="tx2"/>
                </a:solidFill>
              </a:rPr>
              <a:t>Zasady etyki korpusu służby cywilnej </a:t>
            </a: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/>
            </a:r>
            <a:b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</a:br>
            <a:endParaRPr lang="pl-PL" sz="26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pl-PL" sz="2100" dirty="0">
                <a:solidFill>
                  <a:schemeClr val="tx2"/>
                </a:solidFill>
                <a:ea typeface="+mj-ea"/>
                <a:cs typeface="+mj-cs"/>
              </a:rPr>
              <a:t>Zasada neutralności politycznej</a:t>
            </a:r>
          </a:p>
          <a:p>
            <a:pPr marL="190500" indent="-190500">
              <a:buNone/>
            </a:pPr>
            <a:endParaRPr lang="pl-PL" sz="2100" dirty="0">
              <a:solidFill>
                <a:schemeClr val="tx2"/>
              </a:solidFill>
              <a:ea typeface="+mj-ea"/>
              <a:cs typeface="+mj-cs"/>
            </a:endParaRPr>
          </a:p>
          <a:p>
            <a:pPr marL="273050" indent="-273050">
              <a:buNone/>
            </a:pPr>
            <a:r>
              <a:rPr lang="pl-PL" sz="1800" dirty="0"/>
              <a:t>1) 	niemanifestowanie publicznie poglądów i sympatii politycznych, zwłaszcza </a:t>
            </a:r>
            <a:r>
              <a:rPr lang="pl-PL" sz="1800" dirty="0" smtClean="0"/>
              <a:t>nieprowadzenie </a:t>
            </a:r>
            <a:r>
              <a:rPr lang="pl-PL" sz="1800" dirty="0"/>
              <a:t>jakiejkolwiek agitacji o charakterze politycznym w służbie oraz poza nią;</a:t>
            </a:r>
          </a:p>
          <a:p>
            <a:pPr marL="273050" indent="-273050">
              <a:buNone/>
            </a:pPr>
            <a:r>
              <a:rPr lang="pl-PL" sz="1800" dirty="0"/>
              <a:t>2) 	dystansowanie się od wszelkich wpływów i nacisków politycznych mogących prowadzić do działań stronniczych;</a:t>
            </a:r>
          </a:p>
          <a:p>
            <a:pPr marL="273050" indent="-273050">
              <a:buNone/>
            </a:pPr>
            <a:r>
              <a:rPr lang="pl-PL" sz="1800" dirty="0"/>
              <a:t>3) 	niepodejmowanie żadnych publicznych działań bezpośrednio wspierających działania o charakterze politycznym;</a:t>
            </a:r>
          </a:p>
          <a:p>
            <a:pPr marL="273050" indent="-273050">
              <a:buNone/>
            </a:pPr>
            <a:r>
              <a:rPr lang="pl-PL" sz="1800" dirty="0"/>
              <a:t>4) 	niestwarzanie podejrzeń o sprzyjanie partiom politycznym i </a:t>
            </a:r>
            <a:r>
              <a:rPr lang="pl-PL" sz="1800" dirty="0" smtClean="0"/>
              <a:t>przestrzeganie </a:t>
            </a:r>
            <a:r>
              <a:rPr lang="pl-PL" sz="1800" dirty="0"/>
              <a:t>obowiązujących ograniczeń;</a:t>
            </a:r>
          </a:p>
          <a:p>
            <a:pPr marL="273050" indent="-273050">
              <a:buNone/>
            </a:pPr>
            <a:r>
              <a:rPr lang="pl-PL" sz="1800" dirty="0"/>
              <a:t>5) 	dbałość o jasność i przejrzystość relacji z osobami pełniącymi funkcje polityczne, przy uwzględnieniu, że relacje te nie mogą podważać zaufania do politycznej neutralności członka korpusu służby cywilnej.</a:t>
            </a:r>
          </a:p>
        </p:txBody>
      </p:sp>
    </p:spTree>
    <p:extLst>
      <p:ext uri="{BB962C8B-B14F-4D97-AF65-F5344CB8AC3E}">
        <p14:creationId xmlns:p14="http://schemas.microsoft.com/office/powerpoint/2010/main" val="2091116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Aktywność w </a:t>
            </a:r>
            <a:r>
              <a:rPr lang="pl-PL" dirty="0" err="1"/>
              <a:t>internecie</a:t>
            </a:r>
            <a:r>
              <a:rPr lang="pl-PL" dirty="0"/>
              <a:t> </a:t>
            </a:r>
          </a:p>
        </p:txBody>
      </p:sp>
      <p:sp>
        <p:nvSpPr>
          <p:cNvPr id="3" name="Prostokąt 2"/>
          <p:cNvSpPr/>
          <p:nvPr/>
        </p:nvSpPr>
        <p:spPr>
          <a:xfrm>
            <a:off x="460702" y="1412776"/>
            <a:ext cx="820891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>
                <a:solidFill>
                  <a:schemeClr val="tx2"/>
                </a:solidFill>
                <a:ea typeface="+mj-ea"/>
                <a:cs typeface="+mj-cs"/>
              </a:rPr>
              <a:t>Postawa urzędnika</a:t>
            </a:r>
          </a:p>
          <a:p>
            <a:endParaRPr lang="pl-PL" sz="2400" dirty="0">
              <a:ea typeface="Calibri" charset="0"/>
            </a:endParaRPr>
          </a:p>
          <a:p>
            <a:pPr marL="285750" indent="-285750">
              <a:buFontTx/>
              <a:buChar char="-"/>
            </a:pPr>
            <a:r>
              <a:rPr lang="pl-PL" sz="2400" dirty="0" smtClean="0">
                <a:ea typeface="Calibri" charset="0"/>
              </a:rPr>
              <a:t>lojalność </a:t>
            </a:r>
            <a:r>
              <a:rPr lang="pl-PL" sz="2400" dirty="0">
                <a:ea typeface="Calibri" charset="0"/>
              </a:rPr>
              <a:t>wobec urzędu,</a:t>
            </a:r>
          </a:p>
          <a:p>
            <a:pPr marL="285750" indent="-285750">
              <a:buFontTx/>
              <a:buChar char="-"/>
            </a:pPr>
            <a:endParaRPr lang="pl-PL" sz="2400" dirty="0">
              <a:ea typeface="Calibri" charset="0"/>
            </a:endParaRPr>
          </a:p>
          <a:p>
            <a:pPr marL="285750" indent="-285750">
              <a:buFontTx/>
              <a:buChar char="-"/>
            </a:pPr>
            <a:r>
              <a:rPr lang="pl-PL" sz="2400" dirty="0">
                <a:ea typeface="Calibri" charset="0"/>
              </a:rPr>
              <a:t>granica neutralności </a:t>
            </a:r>
            <a:r>
              <a:rPr lang="pl-PL" sz="2400" dirty="0" smtClean="0">
                <a:ea typeface="Calibri" charset="0"/>
              </a:rPr>
              <a:t>politycznej.</a:t>
            </a:r>
            <a:endParaRPr lang="pl-PL" sz="2400" dirty="0">
              <a:ea typeface="Calibri" charset="0"/>
            </a:endParaRPr>
          </a:p>
          <a:p>
            <a:pPr marL="285750" indent="-285750">
              <a:buFontTx/>
              <a:buChar char="-"/>
            </a:pPr>
            <a:endParaRPr lang="pl-PL" sz="2400" dirty="0">
              <a:ea typeface="Calibri" charset="0"/>
            </a:endParaRPr>
          </a:p>
          <a:p>
            <a:pPr marL="285750" indent="-285750">
              <a:buFontTx/>
              <a:buChar char="-"/>
            </a:pPr>
            <a:endParaRPr lang="pl-PL" sz="2400" dirty="0">
              <a:ea typeface="Calibri" charset="0"/>
            </a:endParaRPr>
          </a:p>
          <a:p>
            <a:r>
              <a:rPr lang="pl-PL" sz="2400" dirty="0">
                <a:solidFill>
                  <a:schemeClr val="tx2"/>
                </a:solidFill>
                <a:ea typeface="+mj-ea"/>
                <a:cs typeface="+mj-cs"/>
              </a:rPr>
              <a:t>Zachowania urzędnika w sieci:</a:t>
            </a:r>
          </a:p>
          <a:p>
            <a:pPr marL="285750" indent="-285750">
              <a:buFontTx/>
              <a:buChar char="-"/>
            </a:pPr>
            <a:endParaRPr lang="pl-PL" sz="2400" dirty="0">
              <a:ea typeface="Calibri" charset="0"/>
            </a:endParaRPr>
          </a:p>
          <a:p>
            <a:pPr marL="285750" indent="-285750">
              <a:buFontTx/>
              <a:buChar char="-"/>
            </a:pPr>
            <a:r>
              <a:rPr lang="pl-PL" sz="2400" dirty="0">
                <a:ea typeface="Calibri" charset="0"/>
              </a:rPr>
              <a:t>komentarze - urzędnik aktywny w sieciach społecznościowych </a:t>
            </a:r>
            <a:br>
              <a:rPr lang="pl-PL" sz="2400" dirty="0">
                <a:ea typeface="Calibri" charset="0"/>
              </a:rPr>
            </a:br>
            <a:r>
              <a:rPr lang="pl-PL" sz="2400" dirty="0">
                <a:ea typeface="Calibri" charset="0"/>
              </a:rPr>
              <a:t>(Twitter, Facebook, LinkedIn itp</a:t>
            </a:r>
            <a:r>
              <a:rPr lang="pl-PL" sz="2400" dirty="0" smtClean="0">
                <a:ea typeface="Calibri" charset="0"/>
              </a:rPr>
              <a:t>.),</a:t>
            </a:r>
            <a:endParaRPr lang="pl-PL" sz="2400" dirty="0">
              <a:ea typeface="Calibri" charset="0"/>
            </a:endParaRPr>
          </a:p>
          <a:p>
            <a:pPr marL="285750" indent="-285750">
              <a:buFontTx/>
              <a:buChar char="-"/>
            </a:pPr>
            <a:endParaRPr lang="pl-PL" sz="2400" dirty="0">
              <a:ea typeface="Calibri" charset="0"/>
            </a:endParaRPr>
          </a:p>
          <a:p>
            <a:pPr marL="273050" indent="-273050"/>
            <a:r>
              <a:rPr lang="pl-PL" sz="2400" dirty="0">
                <a:ea typeface="Calibri" charset="0"/>
              </a:rPr>
              <a:t>- 	promowanie urzędu - dopuszczalne </a:t>
            </a:r>
            <a:r>
              <a:rPr lang="pl-PL" sz="2400" dirty="0" smtClean="0">
                <a:ea typeface="Calibri" charset="0"/>
              </a:rPr>
              <a:t>granice.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138302212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336</TotalTime>
  <Words>410</Words>
  <Application>Microsoft Office PowerPoint</Application>
  <PresentationFormat>Pokaz na ekranie (4:3)</PresentationFormat>
  <Paragraphs>53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Motyw pakietu Office</vt:lpstr>
      <vt:lpstr>Projekt niestandardowy</vt:lpstr>
      <vt:lpstr>Lojalność, neutralność polityczna  i wizerunek służby publicznej </vt:lpstr>
      <vt:lpstr>Lojalność </vt:lpstr>
      <vt:lpstr>Granice lojalności </vt:lpstr>
      <vt:lpstr>Neutralność polityczna  </vt:lpstr>
      <vt:lpstr>Aktywność w internecie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Krzysztof Krak</dc:creator>
  <cp:lastModifiedBy>Stelmaski Witold</cp:lastModifiedBy>
  <cp:revision>42</cp:revision>
  <dcterms:created xsi:type="dcterms:W3CDTF">2017-10-06T08:02:32Z</dcterms:created>
  <dcterms:modified xsi:type="dcterms:W3CDTF">2023-07-12T15:23:27Z</dcterms:modified>
</cp:coreProperties>
</file>